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4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>
          <a:xfrm>
            <a:off x="8441640" y="6245280"/>
            <a:ext cx="489600" cy="62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indent="0" algn="l">
              <a:buNone/>
            </a:pPr>
            <a:endParaRPr lang="it-IT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1219320">
              <a:lnSpc>
                <a:spcPct val="80000"/>
              </a:lnSpc>
              <a:buNone/>
              <a:tabLst>
                <a:tab pos="0" algn="l"/>
              </a:tabLst>
              <a:def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12193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</a:rPr>
              <a:t>Fai clic per modificare il formato del testo del titolo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OpenSymbol"/>
              <a:buChar char="»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OpenSymbol"/>
              <a:buChar char="»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 testo della struttura</a:t>
            </a:r>
          </a:p>
          <a:p>
            <a:pPr marL="864000" lvl="1" indent="-324000" algn="l" defTabSz="914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Secondo livello struttura</a:t>
            </a:r>
          </a:p>
          <a:p>
            <a:pPr marL="1296000" lvl="2" indent="-288000" algn="l" defTabSz="914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Terzo livello struttura</a:t>
            </a:r>
          </a:p>
          <a:p>
            <a:pPr marL="1728000" lvl="3" indent="-216000" algn="l" defTabSz="914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Quarto livello struttura</a:t>
            </a:r>
          </a:p>
          <a:p>
            <a:pPr marL="2160000" lvl="4" indent="-216000" algn="l" defTabSz="91440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livello struttura</a:t>
            </a: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Sesto livello struttura</a:t>
            </a: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o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body" hasCustomPrompt="1"/>
          </p:nvPr>
        </p:nvSpPr>
        <p:spPr>
          <a:xfrm>
            <a:off x="457200" y="5352120"/>
            <a:ext cx="8228880" cy="2264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rmAutofit fontScale="40000" lnSpcReduction="19999"/>
          </a:bodyPr>
          <a:lstStyle>
            <a:lvl1pPr indent="0" algn="ctr" defTabSz="412920">
              <a:lnSpc>
                <a:spcPct val="90000"/>
              </a:lnSpc>
              <a:buNone/>
              <a:tabLst>
                <a:tab pos="0" algn="l"/>
              </a:tabLst>
              <a:defRPr lang="it-IT" sz="3800" b="1" u="none" strike="noStrike" spc="-37">
                <a:solidFill>
                  <a:srgbClr val="000000"/>
                </a:solidFill>
                <a:effectLst/>
                <a:uFillTx/>
                <a:latin typeface="Graphik"/>
                <a:ea typeface="Graphik"/>
              </a:defRPr>
            </a:lvl1pPr>
            <a:lvl2pPr indent="0" algn="ctr" defTabSz="412920">
              <a:lnSpc>
                <a:spcPct val="90000"/>
              </a:lnSpc>
              <a:buNone/>
              <a:tabLst>
                <a:tab pos="0" algn="l"/>
              </a:tabLst>
              <a:defRPr lang="it-IT" sz="3800" b="0" u="none" strike="noStrike" spc="-51">
                <a:solidFill>
                  <a:srgbClr val="000000"/>
                </a:solidFill>
                <a:effectLst/>
                <a:uFillTx/>
                <a:latin typeface="Graphik Semibold"/>
                <a:ea typeface="Graphik"/>
              </a:defRPr>
            </a:lvl2pPr>
            <a:lvl3pPr indent="0" algn="ctr" defTabSz="412920">
              <a:lnSpc>
                <a:spcPct val="90000"/>
              </a:lnSpc>
              <a:buNone/>
              <a:tabLst>
                <a:tab pos="0" algn="l"/>
              </a:tabLst>
              <a:defRPr lang="it-IT" sz="3800" b="0" u="none" strike="noStrike" spc="-51">
                <a:solidFill>
                  <a:srgbClr val="000000"/>
                </a:solidFill>
                <a:effectLst/>
                <a:uFillTx/>
                <a:latin typeface="Graphik Semibold"/>
                <a:ea typeface="Graphik"/>
              </a:defRPr>
            </a:lvl3pPr>
            <a:lvl4pPr indent="0" algn="ctr" defTabSz="412920">
              <a:lnSpc>
                <a:spcPct val="90000"/>
              </a:lnSpc>
              <a:buNone/>
              <a:tabLst>
                <a:tab pos="0" algn="l"/>
              </a:tabLst>
              <a:defRPr lang="it-IT" sz="3800" b="0" u="none" strike="noStrike" spc="-51">
                <a:solidFill>
                  <a:srgbClr val="000000"/>
                </a:solidFill>
                <a:effectLst/>
                <a:uFillTx/>
                <a:latin typeface="Graphik Semibold"/>
                <a:ea typeface="Graphik"/>
              </a:defRPr>
            </a:lvl4pPr>
            <a:lvl5pPr indent="0" algn="ctr" defTabSz="412920">
              <a:lnSpc>
                <a:spcPct val="90000"/>
              </a:lnSpc>
              <a:buNone/>
              <a:tabLst>
                <a:tab pos="0" algn="l"/>
              </a:tabLst>
              <a:defRPr lang="it-IT" sz="3800" b="0" u="none" strike="noStrike" spc="-51">
                <a:solidFill>
                  <a:srgbClr val="000000"/>
                </a:solidFill>
                <a:effectLst/>
                <a:uFillTx/>
                <a:latin typeface="Graphik Semibold"/>
                <a:ea typeface="Graphik"/>
              </a:defRPr>
            </a:lvl5pPr>
          </a:lstStyle>
          <a:p>
            <a:pPr indent="0" algn="ctr" defTabSz="41292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3800" b="1" u="none" strike="noStrike" spc="-37">
                <a:solidFill>
                  <a:srgbClr val="000000"/>
                </a:solidFill>
                <a:effectLst/>
                <a:uFillTx/>
                <a:latin typeface="Graphik"/>
                <a:ea typeface="Graphik"/>
              </a:rPr>
              <a:t>Autore e data</a:t>
            </a:r>
            <a:endParaRPr lang="it-IT" sz="3800" b="0" u="none" strike="noStrike" spc="-51">
              <a:solidFill>
                <a:srgbClr val="000000"/>
              </a:solidFill>
              <a:effectLst/>
              <a:uFillTx/>
              <a:latin typeface="Graphik Semibold"/>
            </a:endParaRPr>
          </a:p>
          <a:p>
            <a:pPr indent="0" algn="ctr" defTabSz="412920">
              <a:lnSpc>
                <a:spcPct val="90000"/>
              </a:lnSpc>
              <a:buNone/>
              <a:tabLst>
                <a:tab pos="0" algn="l"/>
              </a:tabLst>
            </a:pPr>
            <a:endParaRPr lang="it-IT" sz="3800" b="0" u="none" strike="noStrike" spc="-51">
              <a:solidFill>
                <a:srgbClr val="000000"/>
              </a:solidFill>
              <a:effectLst/>
              <a:uFillTx/>
              <a:latin typeface="Graphik Semibold"/>
            </a:endParaRPr>
          </a:p>
          <a:p>
            <a:pPr indent="0" algn="ctr" defTabSz="412920">
              <a:lnSpc>
                <a:spcPct val="90000"/>
              </a:lnSpc>
              <a:buNone/>
              <a:tabLst>
                <a:tab pos="0" algn="l"/>
              </a:tabLst>
            </a:pPr>
            <a:endParaRPr lang="it-IT" sz="3800" b="0" u="none" strike="noStrike" spc="-51">
              <a:solidFill>
                <a:srgbClr val="000000"/>
              </a:solidFill>
              <a:effectLst/>
              <a:uFillTx/>
              <a:latin typeface="Graphik Semibold"/>
            </a:endParaRPr>
          </a:p>
          <a:p>
            <a:pPr indent="0" algn="ctr" defTabSz="412920">
              <a:lnSpc>
                <a:spcPct val="90000"/>
              </a:lnSpc>
              <a:buNone/>
              <a:tabLst>
                <a:tab pos="0" algn="l"/>
              </a:tabLst>
            </a:pPr>
            <a:endParaRPr lang="it-IT" sz="3800" b="0" u="none" strike="noStrike" spc="-51">
              <a:solidFill>
                <a:srgbClr val="000000"/>
              </a:solidFill>
              <a:effectLst/>
              <a:uFillTx/>
              <a:latin typeface="Graphik Semibold"/>
            </a:endParaRPr>
          </a:p>
          <a:p>
            <a:pPr indent="0" algn="ctr" defTabSz="412920">
              <a:lnSpc>
                <a:spcPct val="90000"/>
              </a:lnSpc>
              <a:buNone/>
              <a:tabLst>
                <a:tab pos="0" algn="l"/>
              </a:tabLst>
            </a:pPr>
            <a:endParaRPr lang="it-IT" sz="3800" b="0" u="none" strike="noStrike" spc="-51">
              <a:solidFill>
                <a:srgbClr val="000000"/>
              </a:solidFill>
              <a:effectLst/>
              <a:uFillTx/>
              <a:latin typeface="Graphik Semibold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title" hasCustomPrompt="1"/>
          </p:nvPr>
        </p:nvSpPr>
        <p:spPr>
          <a:xfrm>
            <a:off x="457200" y="2185920"/>
            <a:ext cx="8228880" cy="159948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b">
            <a:normAutofit/>
          </a:bodyPr>
          <a:lstStyle>
            <a:lvl1pPr indent="0" algn="ctr" defTabSz="1219320">
              <a:lnSpc>
                <a:spcPct val="80000"/>
              </a:lnSpc>
              <a:buNone/>
              <a:tabLst>
                <a:tab pos="0" algn="l"/>
              </a:tabLst>
              <a:defRPr lang="it-IT" sz="6400" b="0" u="none" strike="noStrike" spc="-641">
                <a:solidFill>
                  <a:srgbClr val="000000"/>
                </a:solidFill>
                <a:effectLst/>
                <a:uFillTx/>
                <a:latin typeface="Canela Bold"/>
                <a:ea typeface="Canela Bold"/>
              </a:defRPr>
            </a:lvl1pPr>
          </a:lstStyle>
          <a:p>
            <a:pPr indent="0" algn="ctr" defTabSz="12193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6400" b="0" u="none" strike="noStrike" spc="-641">
                <a:solidFill>
                  <a:srgbClr val="000000"/>
                </a:solidFill>
                <a:effectLst/>
                <a:uFillTx/>
                <a:latin typeface="Canela Bold"/>
                <a:ea typeface="Canela Bold"/>
              </a:rPr>
              <a:t>Titolo presentazione</a:t>
            </a:r>
            <a:endParaRPr lang="it-IT" sz="6400" b="0" u="none" strike="noStrike" spc="-641">
              <a:solidFill>
                <a:srgbClr val="000000"/>
              </a:solidFill>
              <a:effectLst/>
              <a:uFillTx/>
              <a:latin typeface="Canela Bold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 hasCustomPrompt="1"/>
          </p:nvPr>
        </p:nvSpPr>
        <p:spPr>
          <a:xfrm>
            <a:off x="457200" y="3695040"/>
            <a:ext cx="8228880" cy="84312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rmAutofit/>
          </a:bodyPr>
          <a:lstStyle>
            <a:lvl1pPr indent="0" algn="ctr" defTabSz="412920">
              <a:lnSpc>
                <a:spcPct val="100000"/>
              </a:lnSpc>
              <a:buNone/>
              <a:tabLst>
                <a:tab pos="0" algn="l"/>
              </a:tabLst>
              <a:defRPr lang="it-IT" sz="3000" b="0" u="none" strike="noStrike" spc="-51">
                <a:solidFill>
                  <a:srgbClr val="000000"/>
                </a:solidFill>
                <a:effectLst/>
                <a:uFillTx/>
                <a:latin typeface="Graphik Semibold"/>
                <a:ea typeface="Graphik Semibold"/>
              </a:defRPr>
            </a:lvl1pPr>
          </a:lstStyle>
          <a:p>
            <a:pPr indent="0" algn="ctr" defTabSz="412920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3000" b="0" u="none" strike="noStrike" spc="-51">
                <a:solidFill>
                  <a:srgbClr val="000000"/>
                </a:solidFill>
                <a:effectLst/>
                <a:uFillTx/>
                <a:latin typeface="Graphik Semibold"/>
                <a:ea typeface="Graphik Semibold"/>
              </a:rPr>
              <a:t>Sottotitolo presentazione</a:t>
            </a:r>
            <a:endParaRPr lang="it-IT" sz="3000" b="0" u="none" strike="noStrike" spc="-51">
              <a:solidFill>
                <a:srgbClr val="000000"/>
              </a:solidFill>
              <a:effectLst/>
              <a:uFillTx/>
              <a:latin typeface="Graphik Semibold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sldNum" idx="2"/>
          </p:nvPr>
        </p:nvSpPr>
        <p:spPr>
          <a:xfrm>
            <a:off x="4479480" y="5578920"/>
            <a:ext cx="187200" cy="2012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b">
            <a:noAutofit/>
          </a:bodyPr>
          <a:lstStyle/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olo, punti elenco e 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 hasCustomPrompt="1"/>
          </p:nvPr>
        </p:nvSpPr>
        <p:spPr>
          <a:xfrm>
            <a:off x="457200" y="1147680"/>
            <a:ext cx="3656880" cy="59940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rmAutofit lnSpcReduction="9999"/>
          </a:bodyPr>
          <a:lstStyle>
            <a:lvl1pPr indent="0" algn="ctr" defTabSz="1219320">
              <a:lnSpc>
                <a:spcPct val="80000"/>
              </a:lnSpc>
              <a:buNone/>
              <a:tabLst>
                <a:tab pos="0" algn="l"/>
              </a:tabLst>
              <a:defRPr lang="it-IT" sz="4800" b="0" u="none" strike="noStrike" spc="-479">
                <a:solidFill>
                  <a:srgbClr val="000000"/>
                </a:solidFill>
                <a:effectLst/>
                <a:uFillTx/>
                <a:latin typeface="Canela Bold"/>
                <a:ea typeface="Canela Bold"/>
              </a:defRPr>
            </a:lvl1pPr>
          </a:lstStyle>
          <a:p>
            <a:pPr indent="0" algn="ctr" defTabSz="12193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4800" b="0" u="none" strike="noStrike" spc="-479">
                <a:solidFill>
                  <a:srgbClr val="000000"/>
                </a:solidFill>
                <a:effectLst/>
                <a:uFillTx/>
                <a:latin typeface="Canela Bold"/>
                <a:ea typeface="Canela Bold"/>
              </a:rPr>
              <a:t>Titolo</a:t>
            </a:r>
            <a:endParaRPr lang="it-IT" sz="4800" b="0" u="none" strike="noStrike" spc="-479">
              <a:solidFill>
                <a:srgbClr val="000000"/>
              </a:solidFill>
              <a:effectLst/>
              <a:uFillTx/>
              <a:latin typeface="Canela Bold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360" y="1126800"/>
            <a:ext cx="4114080" cy="4622760"/>
          </a:xfrm>
          <a:prstGeom prst="rect">
            <a:avLst/>
          </a:prstGeom>
          <a:noFill/>
          <a:ln w="0">
            <a:noFill/>
          </a:ln>
        </p:spPr>
        <p:txBody>
          <a:bodyPr lIns="91440" tIns="45000" rIns="91440" bIns="45000" anchor="t">
            <a:noAutofit/>
          </a:bodyPr>
          <a:lstStyle>
            <a:lvl1pPr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  <a:defRPr lang="it-IT" sz="3000" b="0" u="none" strike="noStrike">
                <a:solidFill>
                  <a:srgbClr val="000000"/>
                </a:solidFill>
                <a:effectLst/>
                <a:uFillTx/>
                <a:latin typeface="Canela Text Regular"/>
              </a:defRPr>
            </a:lvl1pPr>
            <a:lvl2pPr lvl="1" algn="l" defTabSz="41292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defRPr>
            </a:lvl2pPr>
            <a:lvl3pPr lvl="2" algn="l" defTabSz="412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defRPr>
            </a:lvl3pPr>
            <a:lvl4pPr lvl="3" algn="l" defTabSz="41292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defRPr>
            </a:lvl4pPr>
            <a:lvl5pPr lvl="4" algn="l" defTabSz="412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defRPr>
            </a:lvl5pPr>
            <a:lvl6pPr lvl="5" algn="l" defTabSz="41292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defRPr>
            </a:lvl6pPr>
            <a:lvl7pPr lvl="6" algn="l" defTabSz="41292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defRPr>
            </a:lvl7pPr>
          </a:lstStyle>
          <a:p>
            <a:pPr marL="432000" indent="-32400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Font typeface="OpenSymbol"/>
              <a:buChar char="»"/>
              <a:tabLst>
                <a:tab pos="0" algn="l"/>
              </a:tabLst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Canela Text Regular"/>
              </a:rPr>
              <a:t>Fai clic per modificare il formato del testo della struttura</a:t>
            </a:r>
          </a:p>
          <a:p>
            <a:pPr marL="864000" lvl="1" indent="-324000" algn="l" defTabSz="41292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rPr>
              <a:t>Secondo livello struttura</a:t>
            </a:r>
          </a:p>
          <a:p>
            <a:pPr marL="1296000" lvl="2" indent="-288000" algn="l" defTabSz="412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rPr>
              <a:t>Terzo livello struttura</a:t>
            </a:r>
          </a:p>
          <a:p>
            <a:pPr marL="1728000" lvl="3" indent="-216000" algn="l" defTabSz="412920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rPr>
              <a:t>Quarto livello struttura</a:t>
            </a:r>
          </a:p>
          <a:p>
            <a:pPr marL="2160000" lvl="4" indent="-216000" algn="l" defTabSz="41292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rPr>
              <a:t>Quinto livello struttura</a:t>
            </a:r>
          </a:p>
          <a:p>
            <a:pPr marL="2592000" lvl="5" indent="-216000" algn="l" defTabSz="41292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rPr>
              <a:t>Sesto livello struttura</a:t>
            </a:r>
          </a:p>
          <a:p>
            <a:pPr marL="3024000" lvl="6" indent="-216000" algn="l" defTabSz="41292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it-IT" sz="30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</a:rPr>
              <a:t>Settimo livello struttura</a:t>
            </a:r>
          </a:p>
        </p:txBody>
      </p:sp>
      <p:sp>
        <p:nvSpPr>
          <p:cNvPr id="11" name="PlaceHolder 3"/>
          <p:cNvSpPr>
            <a:spLocks noGrp="1"/>
          </p:cNvSpPr>
          <p:nvPr>
            <p:ph type="body" hasCustomPrompt="1"/>
          </p:nvPr>
        </p:nvSpPr>
        <p:spPr>
          <a:xfrm>
            <a:off x="457200" y="1752480"/>
            <a:ext cx="3658320" cy="31140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rmAutofit fontScale="85000" lnSpcReduction="9999"/>
          </a:bodyPr>
          <a:lstStyle>
            <a:lvl1pPr indent="0" algn="ctr" defTabSz="412920">
              <a:lnSpc>
                <a:spcPct val="100000"/>
              </a:lnSpc>
              <a:buNone/>
              <a:tabLst>
                <a:tab pos="0" algn="l"/>
              </a:tabLst>
              <a:defRPr lang="it-IT" sz="22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  <a:ea typeface="Graphik Semibold"/>
              </a:defRPr>
            </a:lvl1pPr>
            <a:lvl2pPr indent="0" algn="ctr" defTabSz="412920">
              <a:lnSpc>
                <a:spcPct val="100000"/>
              </a:lnSpc>
              <a:buNone/>
              <a:tabLst>
                <a:tab pos="0" algn="l"/>
              </a:tabLst>
              <a:defRPr lang="it-IT" sz="2200" b="0" u="none" strike="noStrike" spc="-23">
                <a:solidFill>
                  <a:srgbClr val="000000"/>
                </a:solidFill>
                <a:effectLst/>
                <a:uFillTx/>
                <a:latin typeface="Canela Text Regular"/>
                <a:ea typeface="Graphik Semibold"/>
              </a:defRPr>
            </a:lvl2pPr>
            <a:lvl3pPr indent="0" algn="ctr" defTabSz="412920">
              <a:lnSpc>
                <a:spcPct val="100000"/>
              </a:lnSpc>
              <a:buNone/>
              <a:tabLst>
                <a:tab pos="0" algn="l"/>
              </a:tabLst>
              <a:defRPr lang="it-IT" sz="2200" b="0" u="none" strike="noStrike" spc="-23">
                <a:solidFill>
                  <a:srgbClr val="000000"/>
                </a:solidFill>
                <a:effectLst/>
                <a:uFillTx/>
                <a:latin typeface="Canela Text Regular"/>
                <a:ea typeface="Graphik Semibold"/>
              </a:defRPr>
            </a:lvl3pPr>
            <a:lvl4pPr indent="0" algn="ctr" defTabSz="412920">
              <a:lnSpc>
                <a:spcPct val="100000"/>
              </a:lnSpc>
              <a:buNone/>
              <a:tabLst>
                <a:tab pos="0" algn="l"/>
              </a:tabLst>
              <a:defRPr lang="it-IT" sz="2200" b="0" u="none" strike="noStrike" spc="-23">
                <a:solidFill>
                  <a:srgbClr val="000000"/>
                </a:solidFill>
                <a:effectLst/>
                <a:uFillTx/>
                <a:latin typeface="Canela Text Regular"/>
                <a:ea typeface="Graphik Semibold"/>
              </a:defRPr>
            </a:lvl4pPr>
            <a:lvl5pPr indent="0" algn="ctr" defTabSz="412920">
              <a:lnSpc>
                <a:spcPct val="100000"/>
              </a:lnSpc>
              <a:buNone/>
              <a:tabLst>
                <a:tab pos="0" algn="l"/>
              </a:tabLst>
              <a:defRPr lang="it-IT" sz="2200" b="0" u="none" strike="noStrike" spc="-23">
                <a:solidFill>
                  <a:srgbClr val="000000"/>
                </a:solidFill>
                <a:effectLst/>
                <a:uFillTx/>
                <a:latin typeface="Canela Text Regular"/>
                <a:ea typeface="Graphik Semibold"/>
              </a:defRPr>
            </a:lvl5pPr>
          </a:lstStyle>
          <a:p>
            <a:pPr indent="0" algn="ctr" defTabSz="412920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2200" b="0" u="none" strike="noStrike" spc="-23">
                <a:solidFill>
                  <a:srgbClr val="000000"/>
                </a:solidFill>
                <a:effectLst/>
                <a:uFillTx/>
                <a:latin typeface="Graphik Semibold"/>
                <a:ea typeface="Graphik Semibold"/>
              </a:rPr>
              <a:t>Sottotitolo diapositiva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412920">
              <a:lnSpc>
                <a:spcPct val="100000"/>
              </a:lnSpc>
              <a:buNone/>
              <a:tabLst>
                <a:tab pos="0" algn="l"/>
              </a:tabLst>
            </a:pP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412920">
              <a:lnSpc>
                <a:spcPct val="100000"/>
              </a:lnSpc>
              <a:buNone/>
              <a:tabLst>
                <a:tab pos="0" algn="l"/>
              </a:tabLst>
            </a:pP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412920">
              <a:lnSpc>
                <a:spcPct val="100000"/>
              </a:lnSpc>
              <a:buNone/>
              <a:tabLst>
                <a:tab pos="0" algn="l"/>
              </a:tabLst>
            </a:pP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412920">
              <a:lnSpc>
                <a:spcPct val="100000"/>
              </a:lnSpc>
              <a:buNone/>
              <a:tabLst>
                <a:tab pos="0" algn="l"/>
              </a:tabLst>
            </a:pP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body" hasCustomPrompt="1"/>
          </p:nvPr>
        </p:nvSpPr>
        <p:spPr>
          <a:xfrm>
            <a:off x="457200" y="2365920"/>
            <a:ext cx="3658320" cy="314352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rmAutofit/>
          </a:bodyPr>
          <a:lstStyle>
            <a:lvl1pPr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1pPr>
          </a:lstStyle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Testo elenco puntato diapositiva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3"/>
          </p:nvPr>
        </p:nvSpPr>
        <p:spPr>
          <a:xfrm>
            <a:off x="4480560" y="5578920"/>
            <a:ext cx="187200" cy="2012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b">
            <a:noAutofit/>
          </a:bodyPr>
          <a:lstStyle/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redefini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1147680"/>
            <a:ext cx="8228880" cy="64692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rmAutofit/>
          </a:bodyPr>
          <a:lstStyle>
            <a:lvl1pPr indent="0" algn="ctr" defTabSz="1219320">
              <a:lnSpc>
                <a:spcPct val="80000"/>
              </a:lnSpc>
              <a:buNone/>
              <a:tabLst>
                <a:tab pos="0" algn="l"/>
              </a:tabLst>
              <a:defRPr lang="it-IT" sz="4800" b="0" u="none" strike="noStrike" spc="-479">
                <a:solidFill>
                  <a:srgbClr val="000000"/>
                </a:solidFill>
                <a:effectLst/>
                <a:uFillTx/>
                <a:latin typeface="Canela Bold"/>
                <a:ea typeface="Canela Bold"/>
              </a:defRPr>
            </a:lvl1pPr>
          </a:lstStyle>
          <a:p>
            <a:pPr indent="0" algn="ctr" defTabSz="12193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4800" b="0" u="none" strike="noStrike" spc="-479">
                <a:solidFill>
                  <a:srgbClr val="000000"/>
                </a:solidFill>
                <a:effectLst/>
                <a:uFillTx/>
                <a:latin typeface="Canela Bold"/>
                <a:ea typeface="Canela Bold"/>
              </a:rPr>
              <a:t>Titolo Testo</a:t>
            </a:r>
            <a:endParaRPr lang="it-IT" sz="4800" b="0" u="none" strike="noStrike" spc="-479">
              <a:solidFill>
                <a:srgbClr val="000000"/>
              </a:solidFill>
              <a:effectLst/>
              <a:uFillTx/>
              <a:latin typeface="Canela Bold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2362320"/>
            <a:ext cx="8229600" cy="318060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rmAutofit/>
          </a:bodyPr>
          <a:lstStyle>
            <a:lvl1pPr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1pPr>
            <a:lvl2pPr lvl="1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2pPr>
            <a:lvl3pPr lvl="2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3pPr>
            <a:lvl4pPr lvl="3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4pPr>
            <a:lvl5pPr lvl="4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5pPr>
          </a:lstStyle>
          <a:p>
            <a:pPr marL="272880" indent="-272880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uno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1213560" lvl="1" indent="-667440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due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1759680" lvl="2" indent="-667440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tre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305800" lvl="3" indent="-667440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quattro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851920" lvl="4" indent="-667440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cinque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sldNum" idx="4"/>
          </p:nvPr>
        </p:nvSpPr>
        <p:spPr>
          <a:xfrm>
            <a:off x="4483800" y="5578560"/>
            <a:ext cx="174960" cy="2012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b">
            <a:noAutofit/>
          </a:bodyPr>
          <a:lstStyle/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redefinito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2455200"/>
            <a:ext cx="7771680" cy="110196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rmAutofit/>
          </a:bodyPr>
          <a:lstStyle>
            <a:lvl1pPr indent="0" algn="ctr" defTabSz="1219320">
              <a:lnSpc>
                <a:spcPct val="80000"/>
              </a:lnSpc>
              <a:buNone/>
              <a:tabLst>
                <a:tab pos="0" algn="l"/>
              </a:tabLst>
              <a:defRPr lang="it-IT" sz="4800" b="0" u="none" strike="noStrike" spc="-479">
                <a:solidFill>
                  <a:srgbClr val="000000"/>
                </a:solidFill>
                <a:effectLst/>
                <a:uFillTx/>
                <a:latin typeface="Canela Bold"/>
                <a:ea typeface="Canela Bold"/>
              </a:defRPr>
            </a:lvl1pPr>
          </a:lstStyle>
          <a:p>
            <a:pPr indent="0" algn="ctr" defTabSz="12193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4800" b="0" u="none" strike="noStrike" spc="-479">
                <a:solidFill>
                  <a:srgbClr val="000000"/>
                </a:solidFill>
                <a:effectLst/>
                <a:uFillTx/>
                <a:latin typeface="Canela Bold"/>
                <a:ea typeface="Canela Bold"/>
              </a:rPr>
              <a:t>Titolo Testo</a:t>
            </a:r>
            <a:endParaRPr lang="it-IT" sz="4800" b="0" u="none" strike="noStrike" spc="-479">
              <a:solidFill>
                <a:srgbClr val="000000"/>
              </a:solidFill>
              <a:effectLst/>
              <a:uFillTx/>
              <a:latin typeface="Canela Bold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371600" y="3772080"/>
            <a:ext cx="6400080" cy="13136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rmAutofit fontScale="62500" lnSpcReduction="19999"/>
          </a:bodyPr>
          <a:lstStyle>
            <a:lvl1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1pPr>
            <a:lvl2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2pPr>
            <a:lvl3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3pPr>
            <a:lvl4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4pPr>
            <a:lvl5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  <a:def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defRPr>
            </a:lvl5pPr>
          </a:lstStyle>
          <a:p>
            <a: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uno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due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tre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quattro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121824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Canela Text Regular"/>
                <a:ea typeface="Canela Text Regular"/>
              </a:rPr>
              <a:t>Corpo livello cinque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5"/>
          </p:nvPr>
        </p:nvSpPr>
        <p:spPr>
          <a:xfrm>
            <a:off x="4483800" y="5578560"/>
            <a:ext cx="174960" cy="2012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b">
            <a:noAutofit/>
          </a:bodyPr>
          <a:lstStyle/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uot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ldNum" idx="6"/>
          </p:nvPr>
        </p:nvSpPr>
        <p:spPr>
          <a:xfrm>
            <a:off x="4479480" y="5578920"/>
            <a:ext cx="187200" cy="2012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b">
            <a:noAutofit/>
          </a:bodyPr>
          <a:lstStyle/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1219320">
              <a:lnSpc>
                <a:spcPct val="80000"/>
              </a:lnSpc>
              <a:buNone/>
              <a:tabLst>
                <a:tab pos="0" algn="l"/>
              </a:tabLst>
              <a:def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12193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</a:rPr>
              <a:t>Fai clic per modificare il formato del testo del titolo</a:t>
            </a: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OpenSymbol"/>
              <a:buChar char="»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OpenSymbol"/>
              <a:buChar char="»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 testo della struttura</a:t>
            </a:r>
          </a:p>
          <a:p>
            <a:pPr marL="864000" lvl="1" indent="-324000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Secondo livello struttura</a:t>
            </a:r>
          </a:p>
          <a:p>
            <a:pPr marL="1296000" lvl="2" indent="-288000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Terzo livello struttura</a:t>
            </a:r>
          </a:p>
          <a:p>
            <a:pPr marL="1728000" lvl="3" indent="-216000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Quarto livello struttura</a:t>
            </a:r>
          </a:p>
          <a:p>
            <a:pPr marL="2160000" lvl="4" indent="-216000" algn="l" defTabSz="9144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Quinto livello struttura</a:t>
            </a: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Sesto livello struttura</a:t>
            </a: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Settimo livello struttura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Innovamedica_Testo+contenu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1"/>
          <p:cNvSpPr/>
          <p:nvPr/>
        </p:nvSpPr>
        <p:spPr>
          <a:xfrm>
            <a:off x="0" y="2045160"/>
            <a:ext cx="9143280" cy="347472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Open Sans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body" hasCustomPrompt="1"/>
          </p:nvPr>
        </p:nvSpPr>
        <p:spPr>
          <a:xfrm>
            <a:off x="531360" y="2433600"/>
            <a:ext cx="7764480" cy="2528280"/>
          </a:xfrm>
          <a:prstGeom prst="rect">
            <a:avLst/>
          </a:prstGeom>
          <a:noFill/>
          <a:ln w="12600">
            <a:noFill/>
          </a:ln>
        </p:spPr>
        <p:txBody>
          <a:bodyPr lIns="34200" tIns="34200" rIns="34200" bIns="3420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it-IT" sz="12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1200" b="0" u="none" strike="noStrike">
                <a:solidFill>
                  <a:srgbClr val="000000"/>
                </a:solidFill>
                <a:effectLst/>
                <a:uFillTx/>
                <a:latin typeface="Open Sans"/>
                <a:ea typeface="Open Sans"/>
              </a:rPr>
              <a:t>Spazio per il testo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Open Sans"/>
            </a:endParaRPr>
          </a:p>
        </p:txBody>
      </p:sp>
      <p:sp>
        <p:nvSpPr>
          <p:cNvPr id="25" name="Rectángulo 1"/>
          <p:cNvSpPr/>
          <p:nvPr/>
        </p:nvSpPr>
        <p:spPr>
          <a:xfrm>
            <a:off x="0" y="2045160"/>
            <a:ext cx="9143280" cy="347472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4200" tIns="34200" rIns="34200" bIns="34200" anchor="ctr">
            <a:noAutofit/>
          </a:bodyPr>
          <a:lstStyle/>
          <a:p>
            <a:endParaRPr lang="it-IT" sz="1800" b="0" u="none" strike="noStrike">
              <a:solidFill>
                <a:srgbClr val="FFFFFF"/>
              </a:solidFill>
              <a:effectLst/>
              <a:uFillTx/>
              <a:latin typeface="Open Sans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sldNum" idx="7"/>
          </p:nvPr>
        </p:nvSpPr>
        <p:spPr>
          <a:xfrm>
            <a:off x="8241480" y="5679720"/>
            <a:ext cx="220680" cy="278640"/>
          </a:xfrm>
          <a:prstGeom prst="rect">
            <a:avLst/>
          </a:prstGeom>
          <a:noFill/>
          <a:ln w="1260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en obje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rm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it-IT" sz="4800" b="1" u="none" strike="noStrike" spc="-479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Titolo Testo</a:t>
            </a:r>
            <a:endParaRPr lang="it-IT" sz="4800" b="1" u="none" strike="noStrike" spc="-479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•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  <a:lvl2pPr lvl="1"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–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2pPr>
            <a:lvl3pPr lvl="2"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•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3pPr>
            <a:lvl4pPr lvl="3"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–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4pPr>
            <a:lvl5pPr lvl="4"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»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•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Corpo livello uno</a:t>
            </a:r>
            <a:endParaRPr lang="it-IT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83720" lvl="1" indent="-326520"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–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Corpo livello due</a:t>
            </a:r>
            <a:endParaRPr lang="it-IT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19320" lvl="2" indent="-304920"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•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Corpo livello tre</a:t>
            </a:r>
            <a:endParaRPr lang="it-IT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37360" lvl="3" indent="-365760"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–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Corpo livello quattro</a:t>
            </a:r>
            <a:endParaRPr lang="it-IT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94560" lvl="4" indent="-365760" algn="l" defTabSz="457200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Font typeface="Arial"/>
              <a:buChar char="»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Corpo livello cinque</a:t>
            </a:r>
            <a:endParaRPr lang="it-IT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sldNum" idx="8"/>
          </p:nvPr>
        </p:nvSpPr>
        <p:spPr>
          <a:xfrm>
            <a:off x="8438400" y="6248160"/>
            <a:ext cx="496080" cy="58104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hasCustomPrompt="1"/>
          </p:nvPr>
        </p:nvSpPr>
        <p:spPr>
          <a:xfrm>
            <a:off x="457200" y="5607000"/>
            <a:ext cx="8228880" cy="49032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indent="0" algn="ctr" defTabSz="29700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1620" b="1" u="none" strike="noStrike" spc="-68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Massimiliano Di Paola</a:t>
            </a:r>
            <a:endParaRPr lang="it-IT" sz="1620" b="0" u="none" strike="noStrike" spc="-51">
              <a:solidFill>
                <a:srgbClr val="000000"/>
              </a:solidFill>
              <a:effectLst/>
              <a:uFillTx/>
              <a:latin typeface="Graphik Semibold"/>
            </a:endParaRPr>
          </a:p>
          <a:p>
            <a:pPr indent="0" algn="ctr" defTabSz="297000">
              <a:lnSpc>
                <a:spcPct val="90000"/>
              </a:lnSpc>
              <a:buNone/>
              <a:tabLst>
                <a:tab pos="0" algn="l"/>
              </a:tabLst>
            </a:pPr>
            <a:r>
              <a:rPr lang="it-IT" sz="1620" b="1" u="none" strike="noStrike" spc="-68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Ospedale San Pietro Fatebenefratelli , Roma</a:t>
            </a:r>
            <a:endParaRPr lang="it-IT" sz="1620" b="0" u="none" strike="noStrike" spc="-51">
              <a:solidFill>
                <a:srgbClr val="000000"/>
              </a:solidFill>
              <a:effectLst/>
              <a:uFillTx/>
              <a:latin typeface="Graphik Semibold"/>
            </a:endParaRPr>
          </a:p>
        </p:txBody>
      </p:sp>
      <p:sp>
        <p:nvSpPr>
          <p:cNvPr id="31" name="Subtitel 2"/>
          <p:cNvSpPr/>
          <p:nvPr/>
        </p:nvSpPr>
        <p:spPr>
          <a:xfrm>
            <a:off x="3392640" y="1312200"/>
            <a:ext cx="5200200" cy="8499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normAutofit/>
          </a:bodyPr>
          <a:lstStyle/>
          <a:p>
            <a:pPr algn="ctr" defTabSz="457200">
              <a:lnSpc>
                <a:spcPct val="100000"/>
              </a:lnSpc>
              <a:spcBef>
                <a:spcPts val="700"/>
              </a:spcBef>
              <a:tabLst>
                <a:tab pos="0" algn="l"/>
              </a:tabLst>
            </a:pPr>
            <a:r>
              <a:rPr lang="it-IT" sz="3800" b="1" u="none" strike="noStrike">
                <a:solidFill>
                  <a:srgbClr val="0D0D0D"/>
                </a:solidFill>
                <a:effectLst/>
                <a:uFillTx/>
                <a:latin typeface="Times New Roman"/>
                <a:ea typeface="Times New Roman"/>
              </a:rPr>
              <a:t>Banded Gastric By-Pass</a:t>
            </a:r>
            <a:endParaRPr lang="it-IT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" name="Galleria immagini" descr="Galleria immagini"/>
          <p:cNvPicPr/>
          <p:nvPr/>
        </p:nvPicPr>
        <p:blipFill>
          <a:blip r:embed="rId2"/>
          <a:srcRect t="742" b="742"/>
          <a:stretch/>
        </p:blipFill>
        <p:spPr>
          <a:xfrm>
            <a:off x="372600" y="1310760"/>
            <a:ext cx="2793240" cy="390528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33" name="Galleria immagini" descr="Galleria immagini"/>
          <p:cNvPicPr/>
          <p:nvPr/>
        </p:nvPicPr>
        <p:blipFill>
          <a:blip r:embed="rId3"/>
          <a:srcRect t="2038" b="2038"/>
          <a:stretch/>
        </p:blipFill>
        <p:spPr>
          <a:xfrm>
            <a:off x="4202280" y="2439720"/>
            <a:ext cx="3580560" cy="255960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alleria immagini"/>
          <p:cNvGrpSpPr/>
          <p:nvPr/>
        </p:nvGrpSpPr>
        <p:grpSpPr>
          <a:xfrm>
            <a:off x="368640" y="1752120"/>
            <a:ext cx="8406000" cy="1927080"/>
            <a:chOff x="368640" y="1752120"/>
            <a:chExt cx="8406000" cy="1927080"/>
          </a:xfrm>
        </p:grpSpPr>
        <p:pic>
          <p:nvPicPr>
            <p:cNvPr id="35" name="Procedure primarie .png" descr="Procedure primarie .png"/>
            <p:cNvPicPr/>
            <p:nvPr/>
          </p:nvPicPr>
          <p:blipFill>
            <a:blip r:embed="rId2"/>
            <a:srcRect l="1547" r="1547"/>
            <a:stretch/>
          </p:blipFill>
          <p:spPr>
            <a:xfrm>
              <a:off x="368640" y="1752120"/>
              <a:ext cx="8406000" cy="1441800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36" name="IFSO 2024 PROCEDURE PRIMARIE"/>
            <p:cNvSpPr/>
            <p:nvPr/>
          </p:nvSpPr>
          <p:spPr>
            <a:xfrm>
              <a:off x="368640" y="3270600"/>
              <a:ext cx="8406000" cy="4086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6320" tIns="76320" rIns="76320" bIns="76320" numCol="1" spcCol="0" anchor="t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it-IT" sz="1800" b="0" u="none" strike="noStrike">
                  <a:solidFill>
                    <a:srgbClr val="FF2600"/>
                  </a:solidFill>
                  <a:effectLst/>
                  <a:uFillTx/>
                  <a:latin typeface="Times New Roman"/>
                  <a:ea typeface="Times New Roman"/>
                </a:rPr>
                <a:t>IFSO 2024 PROCEDURE PRIMARIE</a:t>
              </a:r>
              <a:endPara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7" name="Galleria immagini"/>
          <p:cNvGrpSpPr/>
          <p:nvPr/>
        </p:nvGrpSpPr>
        <p:grpSpPr>
          <a:xfrm>
            <a:off x="692280" y="4380480"/>
            <a:ext cx="7758720" cy="1795680"/>
            <a:chOff x="692280" y="4380480"/>
            <a:chExt cx="7758720" cy="1795680"/>
          </a:xfrm>
        </p:grpSpPr>
        <p:pic>
          <p:nvPicPr>
            <p:cNvPr id="38" name="procedure revisione.png" descr="procedure revisione.png"/>
            <p:cNvPicPr/>
            <p:nvPr/>
          </p:nvPicPr>
          <p:blipFill>
            <a:blip r:embed="rId3"/>
            <a:srcRect l="118" r="118"/>
            <a:stretch/>
          </p:blipFill>
          <p:spPr>
            <a:xfrm>
              <a:off x="692280" y="4380480"/>
              <a:ext cx="7758720" cy="1310040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39" name="IFSO 2024 PROCEDURE DI REVISIONE"/>
            <p:cNvSpPr/>
            <p:nvPr/>
          </p:nvSpPr>
          <p:spPr>
            <a:xfrm>
              <a:off x="692280" y="5767560"/>
              <a:ext cx="7758720" cy="4086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6320" tIns="76320" rIns="76320" bIns="76320" numCol="1" spcCol="0" anchor="t">
              <a:no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it-IT" sz="1800" b="0" u="none" strike="noStrike">
                  <a:solidFill>
                    <a:srgbClr val="FF2600"/>
                  </a:solidFill>
                  <a:effectLst/>
                  <a:uFillTx/>
                  <a:latin typeface="Times New Roman"/>
                  <a:ea typeface="Times New Roman"/>
                </a:rPr>
                <a:t>IFSO 2024 PROCEDURE DI REVISIONE</a:t>
              </a:r>
              <a:endPara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0" name="Perchè il Ring…..RYGB"/>
          <p:cNvSpPr/>
          <p:nvPr/>
        </p:nvSpPr>
        <p:spPr>
          <a:xfrm>
            <a:off x="1992960" y="382320"/>
            <a:ext cx="4934160" cy="675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1219320">
              <a:lnSpc>
                <a:spcPct val="80000"/>
              </a:lnSpc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Perchè il Ring.... RYGB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231920" y="1470960"/>
            <a:ext cx="2188080" cy="35820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indent="0" algn="ctr" defTabSz="7369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1560" b="1" u="none" strike="noStrike" spc="-156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Intervento restrittivo funzionale</a:t>
            </a:r>
            <a:endParaRPr lang="it-IT" sz="1560" b="0" u="none" strike="noStrike" spc="-479">
              <a:solidFill>
                <a:srgbClr val="000000"/>
              </a:solidFill>
              <a:effectLst/>
              <a:uFillTx/>
              <a:latin typeface="Canela Bold"/>
            </a:endParaRPr>
          </a:p>
        </p:txBody>
      </p:sp>
      <p:sp>
        <p:nvSpPr>
          <p:cNvPr id="42" name="By Pass Gastrico (RYGB)"/>
          <p:cNvSpPr/>
          <p:nvPr/>
        </p:nvSpPr>
        <p:spPr>
          <a:xfrm>
            <a:off x="456480" y="278280"/>
            <a:ext cx="3657960" cy="12092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19080" rIns="19080" bIns="19080" anchor="t">
            <a:spAutoFit/>
          </a:bodyPr>
          <a:lstStyle/>
          <a:p>
            <a:pPr algn="ctr" defTabSz="1219320">
              <a:lnSpc>
                <a:spcPct val="80000"/>
              </a:lnSpc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By Pass Gastrico (RYGB)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180000" y="2880000"/>
            <a:ext cx="4530960" cy="186696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marL="272880" indent="-272880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1960 </a:t>
            </a:r>
            <a:r>
              <a:rPr lang="it-IT" sz="2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Edward Mason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(calo ponderale nella gastroresezione)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1994 </a:t>
            </a:r>
            <a:r>
              <a:rPr lang="it-IT" sz="2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Alan Wittgrove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primo in VL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1992 </a:t>
            </a:r>
            <a:r>
              <a:rPr lang="it-IT" sz="2200" b="0" i="1" u="sng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Fobi e Lee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proposero il Banded-RYGB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pic>
        <p:nvPicPr>
          <p:cNvPr id="44" name="Raggruppa" descr="Raggruppa"/>
          <p:cNvPicPr/>
          <p:nvPr/>
        </p:nvPicPr>
        <p:blipFill>
          <a:blip r:embed="rId2"/>
          <a:srcRect l="5442" r="5442"/>
          <a:stretch/>
        </p:blipFill>
        <p:spPr>
          <a:xfrm>
            <a:off x="5167440" y="1924560"/>
            <a:ext cx="3656880" cy="30078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45" name="Tasca piccola 15-20 ml…"/>
          <p:cNvSpPr/>
          <p:nvPr/>
        </p:nvSpPr>
        <p:spPr>
          <a:xfrm>
            <a:off x="5446080" y="5284080"/>
            <a:ext cx="3099600" cy="13107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marL="272880" indent="-272880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Tasca piccola 15-20 ml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2880" indent="-272880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Ansa alimentare 150 cm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2880" indent="-272880" defTabSz="121824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Ansa biliare 100 cm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Evoluzione"/>
          <p:cNvSpPr/>
          <p:nvPr/>
        </p:nvSpPr>
        <p:spPr>
          <a:xfrm>
            <a:off x="1674720" y="2182320"/>
            <a:ext cx="1838520" cy="506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Evoluzione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hasCustomPrompt="1"/>
          </p:nvPr>
        </p:nvSpPr>
        <p:spPr>
          <a:xfrm>
            <a:off x="509040" y="3788640"/>
            <a:ext cx="3658320" cy="245628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Mancata compliance del paziente al follow up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Mancato rispetto della dieta 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Assenza attività sportiva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Mancato rispetto supporto psicologico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pic>
        <p:nvPicPr>
          <p:cNvPr id="48" name="Galleria immagini" descr="Galleria immagini"/>
          <p:cNvPicPr/>
          <p:nvPr/>
        </p:nvPicPr>
        <p:blipFill>
          <a:blip r:embed="rId2"/>
          <a:srcRect l="4435" r="4435"/>
          <a:stretch/>
        </p:blipFill>
        <p:spPr>
          <a:xfrm>
            <a:off x="4655160" y="3737160"/>
            <a:ext cx="3580560" cy="25596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49" name="Weight Regain e Chirurgia Bariatrica"/>
          <p:cNvSpPr/>
          <p:nvPr/>
        </p:nvSpPr>
        <p:spPr>
          <a:xfrm>
            <a:off x="690120" y="457560"/>
            <a:ext cx="7815600" cy="675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1219320">
              <a:lnSpc>
                <a:spcPct val="80000"/>
              </a:lnSpc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Weight Regain e Chirurgia Bariatrica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20-30%"/>
          <p:cNvSpPr/>
          <p:nvPr/>
        </p:nvSpPr>
        <p:spPr>
          <a:xfrm>
            <a:off x="3636000" y="1936800"/>
            <a:ext cx="2463840" cy="9432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5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20-30%</a:t>
            </a:r>
            <a:endParaRPr lang="it-IT" sz="5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⚡️"/>
          <p:cNvSpPr/>
          <p:nvPr/>
        </p:nvSpPr>
        <p:spPr>
          <a:xfrm>
            <a:off x="2470680" y="1873080"/>
            <a:ext cx="1019520" cy="9432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5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⚡️</a:t>
            </a:r>
            <a:endParaRPr lang="it-IT" sz="5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⚡️"/>
          <p:cNvSpPr/>
          <p:nvPr/>
        </p:nvSpPr>
        <p:spPr>
          <a:xfrm>
            <a:off x="6038280" y="1873080"/>
            <a:ext cx="814680" cy="10306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5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⚡️</a:t>
            </a:r>
            <a:endParaRPr lang="it-IT" sz="5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⚡️"/>
          <p:cNvSpPr/>
          <p:nvPr/>
        </p:nvSpPr>
        <p:spPr>
          <a:xfrm>
            <a:off x="4164480" y="2737440"/>
            <a:ext cx="814680" cy="10306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5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⚡️</a:t>
            </a:r>
            <a:endParaRPr lang="it-IT" sz="5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⚡️"/>
          <p:cNvSpPr/>
          <p:nvPr/>
        </p:nvSpPr>
        <p:spPr>
          <a:xfrm>
            <a:off x="4168080" y="1055880"/>
            <a:ext cx="814680" cy="10306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5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⚡️</a:t>
            </a:r>
            <a:endParaRPr lang="it-IT" sz="5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 hasCustomPrompt="1"/>
          </p:nvPr>
        </p:nvSpPr>
        <p:spPr>
          <a:xfrm>
            <a:off x="2554560" y="1260000"/>
            <a:ext cx="4285080" cy="59940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indent="0" algn="ctr" defTabSz="646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2550" b="0" u="sng" strike="noStrike" spc="-255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Meccanismi determinati dal </a:t>
            </a:r>
            <a:r>
              <a:rPr lang="it-IT" sz="2550" b="1" u="sng" strike="noStrike" spc="-255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Chirurgo</a:t>
            </a:r>
            <a:endParaRPr lang="it-IT" sz="2550" b="0" u="none" strike="noStrike" spc="-479">
              <a:solidFill>
                <a:srgbClr val="000000"/>
              </a:solidFill>
              <a:effectLst/>
              <a:uFillTx/>
              <a:latin typeface="Canela Bold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hasCustomPrompt="1"/>
          </p:nvPr>
        </p:nvSpPr>
        <p:spPr>
          <a:xfrm>
            <a:off x="360000" y="2456640"/>
            <a:ext cx="4679640" cy="314352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Meccanismo restrittivo:</a:t>
            </a:r>
            <a:endParaRPr lang="it-IT" sz="26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54612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600" b="0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pouch piccola; </a:t>
            </a:r>
            <a:endParaRPr lang="it-IT" sz="26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54612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600" b="0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anastomosi ristretta</a:t>
            </a:r>
            <a:endParaRPr lang="it-IT" sz="26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Meccanismo “ipo-assorbitivo”</a:t>
            </a: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: </a:t>
            </a:r>
            <a:endParaRPr lang="it-IT" sz="26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54612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600" b="0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lunghezza anse </a:t>
            </a:r>
            <a:endParaRPr lang="it-IT" sz="26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pic>
        <p:nvPicPr>
          <p:cNvPr id="57" name="Galleria immagini" descr="Galleria immagini"/>
          <p:cNvPicPr/>
          <p:nvPr/>
        </p:nvPicPr>
        <p:blipFill>
          <a:blip r:embed="rId2"/>
          <a:srcRect l="140" r="140"/>
          <a:stretch/>
        </p:blipFill>
        <p:spPr>
          <a:xfrm>
            <a:off x="5099760" y="2259720"/>
            <a:ext cx="3373920" cy="30870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8" name="Weight Regain e Chirurgia Bariatrica"/>
          <p:cNvSpPr/>
          <p:nvPr/>
        </p:nvSpPr>
        <p:spPr>
          <a:xfrm>
            <a:off x="690120" y="457560"/>
            <a:ext cx="7815600" cy="675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1219320">
              <a:lnSpc>
                <a:spcPct val="80000"/>
              </a:lnSpc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Weight Regain e Chirurgia Bariatrica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hasCustomPrompt="1"/>
          </p:nvPr>
        </p:nvSpPr>
        <p:spPr>
          <a:xfrm>
            <a:off x="457200" y="1896120"/>
            <a:ext cx="4042440" cy="314352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 anchorCtr="1">
            <a:noAutofit/>
          </a:bodyPr>
          <a:lstStyle/>
          <a:p>
            <a:pPr indent="0" algn="ctr" defTabSz="567000">
              <a:lnSpc>
                <a:spcPct val="10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261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“Since Roux-en-Y Gastric Bypass is primarily  a restriction operation, it is important that the outlet of the pouch </a:t>
            </a:r>
            <a:endParaRPr lang="it-IT" sz="261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567000">
              <a:lnSpc>
                <a:spcPct val="10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261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does not stretch.”</a:t>
            </a:r>
            <a:endParaRPr lang="it-IT" sz="261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567000">
              <a:lnSpc>
                <a:spcPct val="100000"/>
              </a:lnSpc>
              <a:spcBef>
                <a:spcPts val="1199"/>
              </a:spcBef>
              <a:buNone/>
              <a:tabLst>
                <a:tab pos="0" algn="l"/>
              </a:tabLst>
            </a:pPr>
            <a:endParaRPr lang="it-IT" sz="1979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indent="0" algn="ctr" defTabSz="567000">
              <a:lnSpc>
                <a:spcPct val="10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1729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 E.Mason . Obesity Surgery 1994;4:66-72)</a:t>
            </a:r>
            <a:endParaRPr lang="it-IT" sz="1729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pic>
        <p:nvPicPr>
          <p:cNvPr id="60" name="Galleria immagini" descr="Galleria immagini"/>
          <p:cNvPicPr/>
          <p:nvPr/>
        </p:nvPicPr>
        <p:blipFill>
          <a:blip r:embed="rId2"/>
          <a:srcRect t="3437" b="19749"/>
          <a:stretch/>
        </p:blipFill>
        <p:spPr>
          <a:xfrm>
            <a:off x="4788000" y="1592640"/>
            <a:ext cx="3680640" cy="367200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Mare e cielo al tramonto" descr="Mare e cielo al tramonto"/>
          <p:cNvPicPr/>
          <p:nvPr/>
        </p:nvPicPr>
        <p:blipFill>
          <a:blip r:embed="rId2"/>
          <a:srcRect l="6076" r="6076"/>
          <a:stretch/>
        </p:blipFill>
        <p:spPr>
          <a:xfrm>
            <a:off x="4572360" y="1126800"/>
            <a:ext cx="4114080" cy="4622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PlaceHolder 1"/>
          <p:cNvSpPr>
            <a:spLocks noGrp="1"/>
          </p:cNvSpPr>
          <p:nvPr>
            <p:ph hasCustomPrompt="1"/>
          </p:nvPr>
        </p:nvSpPr>
        <p:spPr>
          <a:xfrm>
            <a:off x="457200" y="2797920"/>
            <a:ext cx="3658320" cy="105372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 anchorCtr="1">
            <a:noAutofit/>
          </a:bodyPr>
          <a:lstStyle/>
          <a:p>
            <a:pPr indent="0" algn="ctr" defTabSz="121932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EWL recuperato a 5 anni correlato con il diametro dell’anastomosi GJ 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 hasCustomPrompt="1"/>
          </p:nvPr>
        </p:nvSpPr>
        <p:spPr>
          <a:xfrm>
            <a:off x="457200" y="1147680"/>
            <a:ext cx="3656880" cy="59940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indent="0" algn="ctr" defTabSz="9997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3930" b="1" u="none" strike="noStrike" spc="-394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Yimeharoen 2011</a:t>
            </a:r>
            <a:endParaRPr lang="it-IT" sz="3930" b="0" u="none" strike="noStrike" spc="-479">
              <a:solidFill>
                <a:srgbClr val="000000"/>
              </a:solidFill>
              <a:effectLst/>
              <a:uFillTx/>
              <a:latin typeface="Canela Bold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hasCustomPrompt="1"/>
          </p:nvPr>
        </p:nvSpPr>
        <p:spPr>
          <a:xfrm>
            <a:off x="457200" y="1752480"/>
            <a:ext cx="3658320" cy="31140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indent="0" algn="ctr" defTabSz="388080">
              <a:lnSpc>
                <a:spcPct val="10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2070" b="1" u="none" strike="noStrike" spc="-2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Perdita componente restrittiva</a:t>
            </a:r>
            <a:endParaRPr lang="it-IT" sz="207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hasCustomPrompt="1"/>
          </p:nvPr>
        </p:nvSpPr>
        <p:spPr>
          <a:xfrm>
            <a:off x="181800" y="3051360"/>
            <a:ext cx="5287320" cy="19184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Dilatazione gastro-digiuno anastomosi  59%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Dilatazione della pouch 29%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Combinate 12%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pic>
        <p:nvPicPr>
          <p:cNvPr id="66" name="image.png" descr="image.png"/>
          <p:cNvPicPr/>
          <p:nvPr/>
        </p:nvPicPr>
        <p:blipFill>
          <a:blip r:embed="rId2"/>
          <a:stretch/>
        </p:blipFill>
        <p:spPr>
          <a:xfrm>
            <a:off x="6046560" y="2375280"/>
            <a:ext cx="2907360" cy="327096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rmAutofit/>
          </a:bodyPr>
          <a:lstStyle/>
          <a:p>
            <a:pPr indent="0" algn="ctr" defTabSz="12193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Banding the pouch</a:t>
            </a:r>
            <a:endParaRPr lang="it-IT" sz="4800" b="1" u="none" strike="noStrike" spc="-479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Banding the pouch creates a smaller pouch"/>
          <p:cNvSpPr/>
          <p:nvPr/>
        </p:nvSpPr>
        <p:spPr>
          <a:xfrm>
            <a:off x="4830480" y="1754640"/>
            <a:ext cx="3249360" cy="13698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Banding the pouch creates a smaller pouch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Banding the pouch minimizes pouch dilatation"/>
          <p:cNvSpPr/>
          <p:nvPr/>
        </p:nvSpPr>
        <p:spPr>
          <a:xfrm>
            <a:off x="4830480" y="4466880"/>
            <a:ext cx="3249360" cy="13698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Banding the pouch minimizes pouch dilatation</a:t>
            </a: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0" name="image.png" descr="image.png"/>
          <p:cNvPicPr/>
          <p:nvPr/>
        </p:nvPicPr>
        <p:blipFill>
          <a:blip r:embed="rId2"/>
          <a:stretch/>
        </p:blipFill>
        <p:spPr>
          <a:xfrm>
            <a:off x="304920" y="1219320"/>
            <a:ext cx="4342680" cy="540936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alleria immagini" descr="Galleria immagini"/>
          <p:cNvPicPr/>
          <p:nvPr/>
        </p:nvPicPr>
        <p:blipFill>
          <a:blip r:embed="rId2"/>
          <a:srcRect t="8606" b="8606"/>
          <a:stretch/>
        </p:blipFill>
        <p:spPr>
          <a:xfrm>
            <a:off x="372960" y="531720"/>
            <a:ext cx="2793240" cy="231264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72" name="Galleria immagini" descr="Galleria immagini"/>
          <p:cNvPicPr/>
          <p:nvPr/>
        </p:nvPicPr>
        <p:blipFill>
          <a:blip r:embed="rId3"/>
          <a:srcRect l="9008" r="9008"/>
          <a:stretch/>
        </p:blipFill>
        <p:spPr>
          <a:xfrm>
            <a:off x="6249600" y="524160"/>
            <a:ext cx="2793240" cy="227124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73" name="Galleria immagini" descr="Galleria immagini"/>
          <p:cNvPicPr/>
          <p:nvPr/>
        </p:nvPicPr>
        <p:blipFill>
          <a:blip r:embed="rId4"/>
          <a:srcRect l="9996" r="9996"/>
          <a:stretch/>
        </p:blipFill>
        <p:spPr>
          <a:xfrm>
            <a:off x="3311280" y="524160"/>
            <a:ext cx="2793240" cy="232740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74" name="Galleria immagini" descr="Galleria immagini"/>
          <p:cNvPicPr/>
          <p:nvPr/>
        </p:nvPicPr>
        <p:blipFill>
          <a:blip r:embed="rId5"/>
          <a:srcRect l="12391" r="12391"/>
          <a:stretch/>
        </p:blipFill>
        <p:spPr>
          <a:xfrm>
            <a:off x="372960" y="4330080"/>
            <a:ext cx="2793240" cy="126936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75" name="Silicone…"/>
          <p:cNvSpPr/>
          <p:nvPr/>
        </p:nvSpPr>
        <p:spPr>
          <a:xfrm>
            <a:off x="3877200" y="3848040"/>
            <a:ext cx="4764960" cy="2375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marL="228600" indent="-2286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Silicone 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Radiopaco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Regolabile: 65-70-75-80 mm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Profilo a spessore variabile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Presagomato 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hasCustomPrompt="1"/>
          </p:nvPr>
        </p:nvSpPr>
        <p:spPr>
          <a:xfrm>
            <a:off x="496080" y="1964880"/>
            <a:ext cx="4919400" cy="398448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Pouch verticale di 5-8cm;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Bougie 34Fr;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Ring, rispetto all’anastomosi, 1-2 cm prossimale;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Ring ad 1-2 cm dalla giunzione esofagogastrica;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Ansa biliare 100 cm;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Ansa alimentare 150 cm;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sp>
        <p:nvSpPr>
          <p:cNvPr id="77" name="Tecnica"/>
          <p:cNvSpPr/>
          <p:nvPr/>
        </p:nvSpPr>
        <p:spPr>
          <a:xfrm>
            <a:off x="3875400" y="1140480"/>
            <a:ext cx="1392120" cy="506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Tecnica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Banded RYGB"/>
          <p:cNvSpPr/>
          <p:nvPr/>
        </p:nvSpPr>
        <p:spPr>
          <a:xfrm>
            <a:off x="2909520" y="395280"/>
            <a:ext cx="3465360" cy="675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1219320">
              <a:lnSpc>
                <a:spcPct val="80000"/>
              </a:lnSpc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Banded  RYGB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9" name="Galleria immagini" descr="Galleria immagini"/>
          <p:cNvPicPr/>
          <p:nvPr/>
        </p:nvPicPr>
        <p:blipFill>
          <a:blip r:embed="rId2"/>
          <a:srcRect l="1328" r="1328"/>
          <a:stretch/>
        </p:blipFill>
        <p:spPr>
          <a:xfrm>
            <a:off x="5237280" y="1916280"/>
            <a:ext cx="3580560" cy="255960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80" name="Galleria immagini" descr="Galleria immagini"/>
          <p:cNvPicPr/>
          <p:nvPr/>
        </p:nvPicPr>
        <p:blipFill>
          <a:blip r:embed="rId3"/>
          <a:srcRect l="3363" r="3363"/>
          <a:stretch/>
        </p:blipFill>
        <p:spPr>
          <a:xfrm>
            <a:off x="4125960" y="5232960"/>
            <a:ext cx="4756680" cy="126936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81" name="Galleria immagini" descr="Galleria immagini"/>
          <p:cNvPicPr/>
          <p:nvPr/>
        </p:nvPicPr>
        <p:blipFill>
          <a:blip r:embed="rId4"/>
          <a:srcRect l="1034" r="1034"/>
          <a:stretch/>
        </p:blipFill>
        <p:spPr>
          <a:xfrm>
            <a:off x="306360" y="5232960"/>
            <a:ext cx="3700080" cy="126936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hasCustomPrompt="1"/>
          </p:nvPr>
        </p:nvSpPr>
        <p:spPr>
          <a:xfrm>
            <a:off x="284760" y="730800"/>
            <a:ext cx="8573760" cy="10400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indent="0" algn="ctr" defTabSz="1219320">
              <a:lnSpc>
                <a:spcPct val="9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it-IT" sz="35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Il band non deve aumentare l’effetto restrittivo ma </a:t>
            </a:r>
            <a:r>
              <a:rPr lang="it-IT" sz="3500" b="0" i="1" u="sng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prevenire la dilatazione della pouch</a:t>
            </a:r>
            <a:endParaRPr lang="it-IT" sz="35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pic>
        <p:nvPicPr>
          <p:cNvPr id="83" name="Galleria immagini" descr="Galleria immagini"/>
          <p:cNvPicPr/>
          <p:nvPr/>
        </p:nvPicPr>
        <p:blipFill>
          <a:blip r:embed="rId2"/>
          <a:srcRect l="1598" r="1598"/>
          <a:stretch/>
        </p:blipFill>
        <p:spPr>
          <a:xfrm>
            <a:off x="2313360" y="2466720"/>
            <a:ext cx="4516560" cy="359388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hasCustomPrompt="1"/>
          </p:nvPr>
        </p:nvSpPr>
        <p:spPr>
          <a:xfrm>
            <a:off x="589680" y="4043880"/>
            <a:ext cx="7963920" cy="23036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marL="272880" indent="-272880" algn="just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Food intolerance è un sintomo desiderabile perché avviene soprattutto in chi fa grandi bocconi, mangia velocemente, masticando poco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just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Awad 2012 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La food intolerance sebbene maggiore nel band, non determina una effetto nella quality of life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just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Mahawar  2015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Quando si rimuove il band  weight regain 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pic>
        <p:nvPicPr>
          <p:cNvPr id="85" name="Galleria immagini" descr="Galleria immagini"/>
          <p:cNvPicPr/>
          <p:nvPr/>
        </p:nvPicPr>
        <p:blipFill>
          <a:blip r:embed="rId2"/>
          <a:srcRect t="8711" b="8711"/>
          <a:stretch/>
        </p:blipFill>
        <p:spPr>
          <a:xfrm>
            <a:off x="2781360" y="1004760"/>
            <a:ext cx="3580560" cy="25596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86" name="Food Intolerance"/>
          <p:cNvSpPr/>
          <p:nvPr/>
        </p:nvSpPr>
        <p:spPr>
          <a:xfrm>
            <a:off x="2709000" y="223200"/>
            <a:ext cx="3386520" cy="628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Food Intolerance</a:t>
            </a:r>
            <a:endParaRPr lang="it-IT" sz="3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alleria immagini" descr="Galleria immagini"/>
          <p:cNvPicPr/>
          <p:nvPr/>
        </p:nvPicPr>
        <p:blipFill>
          <a:blip r:embed="rId2"/>
          <a:srcRect t="1118" b="1118"/>
          <a:stretch/>
        </p:blipFill>
        <p:spPr>
          <a:xfrm>
            <a:off x="1726200" y="145080"/>
            <a:ext cx="5690880" cy="214056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88" name="EWL migliore nei pazienti con Banded-RYGB…"/>
          <p:cNvSpPr/>
          <p:nvPr/>
        </p:nvSpPr>
        <p:spPr>
          <a:xfrm>
            <a:off x="789120" y="2360880"/>
            <a:ext cx="7564680" cy="2135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marL="300960" indent="-30096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EWL migliore nei pazienti con Banded-RYGB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1 aa 6.03%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2 aa 5.32 % 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5 aa 7.6%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0960" indent="-30096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Nessun aumento significativo complicanze post-operatorie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9" name="Galleria immagini" descr="Galleria immagini"/>
          <p:cNvPicPr/>
          <p:nvPr/>
        </p:nvPicPr>
        <p:blipFill>
          <a:blip r:embed="rId3"/>
          <a:srcRect l="2934" r="2934"/>
          <a:stretch/>
        </p:blipFill>
        <p:spPr>
          <a:xfrm>
            <a:off x="2746440" y="4571640"/>
            <a:ext cx="3650760" cy="211500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hasCustomPrompt="1"/>
          </p:nvPr>
        </p:nvSpPr>
        <p:spPr>
          <a:xfrm>
            <a:off x="403920" y="1748160"/>
            <a:ext cx="4840560" cy="498744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sng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Aumento dell EWL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dopo i 4 anni; 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i="1" u="sng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% di BMI persa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ad </a:t>
            </a:r>
            <a:r>
              <a:rPr lang="it-IT" sz="2200" b="0" i="1" u="sng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1-5  aa significativamente più alta nel banded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; 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Nel </a:t>
            </a:r>
            <a:r>
              <a:rPr lang="it-IT" sz="2200" b="0" i="1" u="sng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Banded minor weight regain a 5 aa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(16.3 vs 5.1 %);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FF26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45% dei banded no weight regain 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 confronto del 26.5%;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Il triplo dei pazienti </a:t>
            </a:r>
            <a:r>
              <a:rPr lang="it-IT" sz="2200" b="0" u="sng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non banded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aveva perso meno del 50% EWL a 5 aa;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  <a:p>
            <a:pPr marL="272880" indent="-272880" algn="l" defTabSz="1219320">
              <a:lnSpc>
                <a:spcPct val="90000"/>
              </a:lnSpc>
              <a:spcBef>
                <a:spcPts val="1199"/>
              </a:spcBef>
              <a:buClr>
                <a:srgbClr val="000000"/>
              </a:buClr>
              <a:buSzPct val="150000"/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Complicanze </a:t>
            </a:r>
            <a:r>
              <a:rPr lang="it-IT" sz="2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Rimozione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ring nel 2.8%…</a:t>
            </a:r>
            <a:r>
              <a:rPr lang="it-IT" sz="2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migrazione 1.8%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….; </a:t>
            </a:r>
            <a:r>
              <a:rPr lang="it-IT" sz="2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scivolamento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: 1,5%, </a:t>
            </a:r>
            <a:r>
              <a:rPr lang="it-IT" sz="2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stenosi ostruttiva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: 2.4%, </a:t>
            </a:r>
            <a:r>
              <a:rPr lang="it-IT" sz="2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Food intolerance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2.8%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Canela Text Regular"/>
            </a:endParaRPr>
          </a:p>
        </p:txBody>
      </p:sp>
      <p:pic>
        <p:nvPicPr>
          <p:cNvPr id="91" name="Galleria immagini" descr="Galleria immagini"/>
          <p:cNvPicPr/>
          <p:nvPr/>
        </p:nvPicPr>
        <p:blipFill>
          <a:blip r:embed="rId2"/>
          <a:srcRect l="279" r="279"/>
          <a:stretch/>
        </p:blipFill>
        <p:spPr>
          <a:xfrm>
            <a:off x="737640" y="184320"/>
            <a:ext cx="4172760" cy="136476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92" name="Galleria immagini" descr="Galleria immagini"/>
          <p:cNvPicPr/>
          <p:nvPr/>
        </p:nvPicPr>
        <p:blipFill>
          <a:blip r:embed="rId3"/>
          <a:srcRect l="4541" r="4541"/>
          <a:stretch/>
        </p:blipFill>
        <p:spPr>
          <a:xfrm>
            <a:off x="5353560" y="1410480"/>
            <a:ext cx="3981600" cy="403632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93" name="Rettangolo 92"/>
          <p:cNvSpPr/>
          <p:nvPr/>
        </p:nvSpPr>
        <p:spPr>
          <a:xfrm>
            <a:off x="5220000" y="5760000"/>
            <a:ext cx="161964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Bucwald 2014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Rettangolo 93"/>
          <p:cNvSpPr/>
          <p:nvPr/>
        </p:nvSpPr>
        <p:spPr>
          <a:xfrm>
            <a:off x="6300000" y="5760000"/>
            <a:ext cx="18036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8228880" cy="64692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indent="0" algn="ctr" defTabSz="11095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4370" b="1" u="none" strike="noStrike" spc="-437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Complicanze ……Post Sleeve</a:t>
            </a:r>
            <a:endParaRPr lang="it-IT" sz="4370" b="0" u="none" strike="noStrike" spc="-479">
              <a:solidFill>
                <a:srgbClr val="000000"/>
              </a:solidFill>
              <a:effectLst/>
              <a:uFillTx/>
              <a:latin typeface="Canela Bold"/>
            </a:endParaRPr>
          </a:p>
        </p:txBody>
      </p:sp>
      <p:sp>
        <p:nvSpPr>
          <p:cNvPr id="96" name="Fistola gastrica : 1-5%…"/>
          <p:cNvSpPr/>
          <p:nvPr/>
        </p:nvSpPr>
        <p:spPr>
          <a:xfrm>
            <a:off x="506160" y="2012040"/>
            <a:ext cx="2649600" cy="22370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marL="380880" indent="-380880" defTabSz="914400">
              <a:lnSpc>
                <a:spcPct val="18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18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Fistola gastrica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: 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1-5%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0880" indent="-380880" defTabSz="914400">
              <a:lnSpc>
                <a:spcPct val="18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18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Emorragia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PO: 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2-8%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0880" indent="-380880" defTabSz="914400">
              <a:lnSpc>
                <a:spcPct val="18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18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Stenosi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: 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0.5-2%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0880" indent="-380880" defTabSz="914400">
              <a:lnSpc>
                <a:spcPct val="18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18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RGE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15-20%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0880" indent="-380880" defTabSz="914400">
              <a:lnSpc>
                <a:spcPct val="18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18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Twist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: 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1-2%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7" name="Galleria immagini" descr="Galleria immagini"/>
          <p:cNvPicPr/>
          <p:nvPr/>
        </p:nvPicPr>
        <p:blipFill>
          <a:blip r:embed="rId2"/>
          <a:srcRect l="1723" r="1723"/>
          <a:stretch/>
        </p:blipFill>
        <p:spPr>
          <a:xfrm>
            <a:off x="753840" y="4758480"/>
            <a:ext cx="3588480" cy="168156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98" name="Galleria immagini" descr="Galleria immagini"/>
          <p:cNvPicPr/>
          <p:nvPr/>
        </p:nvPicPr>
        <p:blipFill>
          <a:blip r:embed="rId3"/>
          <a:srcRect t="12690" b="12690"/>
          <a:stretch/>
        </p:blipFill>
        <p:spPr>
          <a:xfrm>
            <a:off x="6043680" y="1588320"/>
            <a:ext cx="2793240" cy="201168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99" name="Galleria immagini" descr="Galleria immagini"/>
          <p:cNvPicPr/>
          <p:nvPr/>
        </p:nvPicPr>
        <p:blipFill>
          <a:blip r:embed="rId4"/>
          <a:srcRect t="301" b="301"/>
          <a:stretch/>
        </p:blipFill>
        <p:spPr>
          <a:xfrm>
            <a:off x="6043680" y="4562640"/>
            <a:ext cx="2793240" cy="174312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00" name="Galleria immagini" descr="Galleria immagini"/>
          <p:cNvPicPr/>
          <p:nvPr/>
        </p:nvPicPr>
        <p:blipFill>
          <a:blip r:embed="rId5"/>
          <a:srcRect t="5065" b="5065"/>
          <a:stretch/>
        </p:blipFill>
        <p:spPr>
          <a:xfrm>
            <a:off x="3174840" y="1503720"/>
            <a:ext cx="2793240" cy="302832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 tassi di complicanze  Chirurgia primaria primaria intorno al 3-4%, nella chirurgia revisionale tra il 10% e il 20%…"/>
          <p:cNvSpPr/>
          <p:nvPr/>
        </p:nvSpPr>
        <p:spPr>
          <a:xfrm>
            <a:off x="152640" y="1326600"/>
            <a:ext cx="8838000" cy="40413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defTabSz="457200">
              <a:lnSpc>
                <a:spcPct val="100000"/>
              </a:lnSpc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I </a:t>
            </a:r>
            <a:r>
              <a:rPr lang="it-IT" sz="2200" b="0" u="sng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tassi di complicanze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 Chirurgia primaria primaria intorno al </a:t>
            </a:r>
            <a:r>
              <a:rPr lang="it-IT" sz="2200" b="1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3-4%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, nella chirurgia revisionale tra il </a:t>
            </a:r>
            <a:r>
              <a:rPr lang="it-IT" sz="2200" b="1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10% e il 20%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tabLst>
                <a:tab pos="0" algn="l"/>
              </a:tabLst>
            </a:pP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Fistole e deiscenze della sutura: </a:t>
            </a:r>
            <a:r>
              <a:rPr lang="it-IT" sz="2200" b="1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1% - 7%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Emorragie e sanguinamenti: </a:t>
            </a:r>
            <a:r>
              <a:rPr lang="it-IT" sz="2200" b="1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2% - 5%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Infezioni della ferita o ascessi addominali: </a:t>
            </a:r>
            <a:r>
              <a:rPr lang="it-IT" sz="2200" b="1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2% - 6%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Stenosi o restringimenti </a:t>
            </a:r>
            <a:r>
              <a:rPr lang="it-IT" sz="2200" b="1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2% - 5%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4572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Ulcere anastomotiche / marginali </a:t>
            </a:r>
            <a:r>
              <a:rPr lang="it-IT" sz="2200" b="1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2% - 12%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tabLst>
                <a:tab pos="0" algn="l"/>
              </a:tabLst>
            </a:pP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tabLst>
                <a:tab pos="0" algn="l"/>
              </a:tabLs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I </a:t>
            </a:r>
            <a:r>
              <a:rPr lang="it-IT" sz="2200" b="0" u="sng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tassi di mortalità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a 30 giorni per la chirurgia bariatrica primaria è circa lo </a:t>
            </a:r>
            <a:r>
              <a:rPr lang="it-IT" sz="2200" b="1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0,1% - 0,3%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. Mentre subisce un lieve incremento nella chirurgia di revisione </a:t>
            </a:r>
            <a:r>
              <a:rPr lang="it-IT" sz="2200" b="1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0,5% e l’1%</a:t>
            </a:r>
            <a:endParaRPr lang="it-IT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….e nella Redo-surgery?"/>
          <p:cNvSpPr/>
          <p:nvPr/>
        </p:nvSpPr>
        <p:spPr>
          <a:xfrm>
            <a:off x="1995840" y="483480"/>
            <a:ext cx="5203080" cy="675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1219320">
              <a:lnSpc>
                <a:spcPct val="80000"/>
              </a:lnSpc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….e nella Redo-surgery?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alleria immagini" descr="Galleria immagini"/>
          <p:cNvPicPr/>
          <p:nvPr/>
        </p:nvPicPr>
        <p:blipFill>
          <a:blip r:embed="rId2"/>
          <a:srcRect l="520" r="520"/>
          <a:stretch/>
        </p:blipFill>
        <p:spPr>
          <a:xfrm>
            <a:off x="570240" y="1024920"/>
            <a:ext cx="2957760" cy="223452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04" name="…ed i costi?"/>
          <p:cNvSpPr/>
          <p:nvPr/>
        </p:nvSpPr>
        <p:spPr>
          <a:xfrm>
            <a:off x="3294000" y="317880"/>
            <a:ext cx="2604960" cy="6750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1219320">
              <a:lnSpc>
                <a:spcPct val="80000"/>
              </a:lnSpc>
              <a:tabLst>
                <a:tab pos="0" algn="l"/>
              </a:tabLst>
            </a:pPr>
            <a:r>
              <a:rPr lang="it-IT" sz="4800" b="1" u="none" strike="noStrike" spc="-479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…ed i costi?</a:t>
            </a:r>
            <a:endParaRPr lang="it-I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$ 20.000 - ＄40.000"/>
          <p:cNvSpPr/>
          <p:nvPr/>
        </p:nvSpPr>
        <p:spPr>
          <a:xfrm>
            <a:off x="3593160" y="2772000"/>
            <a:ext cx="2885400" cy="546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$ 20.000-$40.000 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Maggior accertamenti pre-operatori…"/>
          <p:cNvSpPr/>
          <p:nvPr/>
        </p:nvSpPr>
        <p:spPr>
          <a:xfrm>
            <a:off x="2415600" y="3992760"/>
            <a:ext cx="4807800" cy="11066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marL="200520" indent="-20052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Maggior accertamenti pre-operatori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520" indent="-20052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Occupazione sala operatoria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520" indent="-200520"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Post-operatorio…..COMPLICANZE</a:t>
            </a:r>
            <a:endParaRPr lang="it-I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🇮🇹 SSN 🇮🇹"/>
          <p:cNvSpPr/>
          <p:nvPr/>
        </p:nvSpPr>
        <p:spPr>
          <a:xfrm>
            <a:off x="4140000" y="3524400"/>
            <a:ext cx="885600" cy="546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SSN 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Redo-Surgery"/>
          <p:cNvSpPr/>
          <p:nvPr/>
        </p:nvSpPr>
        <p:spPr>
          <a:xfrm>
            <a:off x="4115520" y="2283840"/>
            <a:ext cx="2233800" cy="506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Redo-Surgery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9" name="Galleria immagini" descr="Galleria immagini"/>
          <p:cNvPicPr/>
          <p:nvPr/>
        </p:nvPicPr>
        <p:blipFill>
          <a:blip r:embed="rId3"/>
          <a:srcRect l="41" r="41"/>
          <a:stretch/>
        </p:blipFill>
        <p:spPr>
          <a:xfrm>
            <a:off x="162720" y="5349600"/>
            <a:ext cx="8817840" cy="126936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475200"/>
            <a:ext cx="8228880" cy="646920"/>
          </a:xfrm>
          <a:prstGeom prst="rect">
            <a:avLst/>
          </a:prstGeom>
          <a:noFill/>
          <a:ln w="12600">
            <a:noFill/>
          </a:ln>
        </p:spPr>
        <p:txBody>
          <a:bodyPr lIns="19080" tIns="19080" rIns="19080" bIns="19080" anchor="t">
            <a:noAutofit/>
          </a:bodyPr>
          <a:lstStyle/>
          <a:p>
            <a:pPr indent="0" algn="ctr" defTabSz="1219320">
              <a:lnSpc>
                <a:spcPct val="80000"/>
              </a:lnSpc>
              <a:buNone/>
              <a:tabLst>
                <a:tab pos="0" algn="l"/>
              </a:tabLst>
            </a:pPr>
            <a:r>
              <a:rPr lang="it-IT" sz="3800" b="1" u="none" strike="noStrike" spc="-38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CONCLUSIONI </a:t>
            </a:r>
            <a:endParaRPr lang="it-IT" sz="3800" b="0" u="none" strike="noStrike" spc="-479">
              <a:solidFill>
                <a:srgbClr val="000000"/>
              </a:solidFill>
              <a:effectLst/>
              <a:uFillTx/>
              <a:latin typeface="Canela Bold"/>
            </a:endParaRPr>
          </a:p>
        </p:txBody>
      </p:sp>
      <p:sp>
        <p:nvSpPr>
          <p:cNvPr id="111" name="Linea"/>
          <p:cNvSpPr/>
          <p:nvPr/>
        </p:nvSpPr>
        <p:spPr>
          <a:xfrm>
            <a:off x="3606120" y="1620000"/>
            <a:ext cx="2750040" cy="360"/>
          </a:xfrm>
          <a:prstGeom prst="line">
            <a:avLst/>
          </a:prstGeom>
          <a:ln w="25400">
            <a:solidFill>
              <a:srgbClr val="BBE0E3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-45000" rIns="45720" bIns="-45000" anchor="t">
            <a:noAutofit/>
          </a:bodyPr>
          <a:lstStyle/>
          <a:p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RYGB primitivo BMI 40"/>
          <p:cNvSpPr/>
          <p:nvPr/>
        </p:nvSpPr>
        <p:spPr>
          <a:xfrm>
            <a:off x="113400" y="1306800"/>
            <a:ext cx="3480840" cy="546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RYGB primitivo </a:t>
            </a:r>
            <a:r>
              <a:rPr lang="it-IT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BMI 40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Redo-Surgery"/>
          <p:cNvSpPr/>
          <p:nvPr/>
        </p:nvSpPr>
        <p:spPr>
          <a:xfrm>
            <a:off x="6356160" y="1306800"/>
            <a:ext cx="2233800" cy="506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3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Redo-Surgery</a:t>
            </a:r>
            <a:endParaRPr lang="it-IT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⍯"/>
          <p:cNvSpPr/>
          <p:nvPr/>
        </p:nvSpPr>
        <p:spPr>
          <a:xfrm>
            <a:off x="4317480" y="1122480"/>
            <a:ext cx="763920" cy="8974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5300" b="0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⍯</a:t>
            </a:r>
            <a:endParaRPr lang="it-IT" sz="5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Freccia"/>
          <p:cNvSpPr/>
          <p:nvPr/>
        </p:nvSpPr>
        <p:spPr>
          <a:xfrm rot="7095000">
            <a:off x="4621320" y="3290760"/>
            <a:ext cx="4290480" cy="1275840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noAutofit/>
          </a:bodyPr>
          <a:lstStyle/>
          <a:p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Weigh regain"/>
          <p:cNvSpPr/>
          <p:nvPr/>
        </p:nvSpPr>
        <p:spPr>
          <a:xfrm>
            <a:off x="2995920" y="5793480"/>
            <a:ext cx="3151800" cy="726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1218240">
              <a:lnSpc>
                <a:spcPct val="90000"/>
              </a:lnSpc>
              <a:spcBef>
                <a:spcPts val="1199"/>
              </a:spcBef>
              <a:tabLst>
                <a:tab pos="0" algn="l"/>
              </a:tabLst>
            </a:pPr>
            <a:r>
              <a:rPr lang="it-IT" sz="45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Weigh regain</a:t>
            </a:r>
            <a:endParaRPr lang="it-IT" sz="4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⍯"/>
          <p:cNvSpPr/>
          <p:nvPr/>
        </p:nvSpPr>
        <p:spPr>
          <a:xfrm>
            <a:off x="4317480" y="5065200"/>
            <a:ext cx="508680" cy="8654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5300" b="0" u="none" strike="noStrike">
                <a:solidFill>
                  <a:srgbClr val="FF2600"/>
                </a:solidFill>
                <a:effectLst/>
                <a:uFillTx/>
                <a:latin typeface="Times New Roman"/>
                <a:ea typeface="Times New Roman"/>
              </a:rPr>
              <a:t>⍯</a:t>
            </a:r>
            <a:endParaRPr lang="it-IT" sz="5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8" name="Galleria immagini" descr="Galleria immagini"/>
          <p:cNvPicPr/>
          <p:nvPr/>
        </p:nvPicPr>
        <p:blipFill>
          <a:blip r:embed="rId2"/>
          <a:srcRect l="14257" r="13269"/>
          <a:stretch/>
        </p:blipFill>
        <p:spPr>
          <a:xfrm>
            <a:off x="2871720" y="2013120"/>
            <a:ext cx="3273840" cy="246420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119" name="Freccia"/>
          <p:cNvSpPr/>
          <p:nvPr/>
        </p:nvSpPr>
        <p:spPr>
          <a:xfrm rot="3495000">
            <a:off x="84960" y="3304800"/>
            <a:ext cx="4290480" cy="1275840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FFFFF"/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noAutofit/>
          </a:bodyPr>
          <a:lstStyle/>
          <a:p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RAZIE"/>
          <p:cNvSpPr/>
          <p:nvPr/>
        </p:nvSpPr>
        <p:spPr>
          <a:xfrm>
            <a:off x="4165560" y="1068840"/>
            <a:ext cx="3735000" cy="119160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7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GRAZIE</a:t>
            </a:r>
            <a:endParaRPr lang="it-IT" sz="7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1" name="Galleria immagini" descr="Galleria immagini"/>
          <p:cNvPicPr/>
          <p:nvPr/>
        </p:nvPicPr>
        <p:blipFill>
          <a:blip r:embed="rId2"/>
          <a:srcRect t="142" b="142"/>
          <a:stretch/>
        </p:blipFill>
        <p:spPr>
          <a:xfrm>
            <a:off x="516240" y="1287000"/>
            <a:ext cx="2793240" cy="395280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22" name="Galleria immagini" descr="Galleria immagini"/>
          <p:cNvPicPr/>
          <p:nvPr/>
        </p:nvPicPr>
        <p:blipFill>
          <a:blip r:embed="rId3"/>
          <a:srcRect t="4534" b="4534"/>
          <a:stretch/>
        </p:blipFill>
        <p:spPr>
          <a:xfrm>
            <a:off x="4117320" y="2448360"/>
            <a:ext cx="3831480" cy="3210840"/>
          </a:xfrm>
          <a:prstGeom prst="rect">
            <a:avLst/>
          </a:prstGeom>
          <a:noFill/>
          <a:ln w="1270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587</Words>
  <Application>Microsoft Office PowerPoint</Application>
  <PresentationFormat>Presentazione su schermo (4:3)</PresentationFormat>
  <Paragraphs>106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2" baseType="lpstr">
      <vt:lpstr>Arial</vt:lpstr>
      <vt:lpstr>Calibri</vt:lpstr>
      <vt:lpstr>Canela Bold</vt:lpstr>
      <vt:lpstr>Canela Text Regular</vt:lpstr>
      <vt:lpstr>Graphik</vt:lpstr>
      <vt:lpstr>Graphik Semibold</vt:lpstr>
      <vt:lpstr>Open Sans</vt:lpstr>
      <vt:lpstr>OpenSymbol</vt:lpstr>
      <vt:lpstr>Symbol</vt:lpstr>
      <vt:lpstr>Times New Roman</vt:lpstr>
      <vt:lpstr>Wingdings</vt:lpstr>
      <vt:lpstr>Default Design</vt:lpstr>
      <vt:lpstr>Presentazione standard di PowerPoint</vt:lpstr>
      <vt:lpstr>Presentazione standard di PowerPoint</vt:lpstr>
      <vt:lpstr>Intervento restrittivo funzionale</vt:lpstr>
      <vt:lpstr>Presentazione standard di PowerPoint</vt:lpstr>
      <vt:lpstr>Meccanismi determinati dal Chirurgo</vt:lpstr>
      <vt:lpstr>Presentazione standard di PowerPoint</vt:lpstr>
      <vt:lpstr>Presentazione standard di PowerPoint</vt:lpstr>
      <vt:lpstr>Yimeharoen 2011</vt:lpstr>
      <vt:lpstr>Banding the pouch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Complicanze ……Post Sleeve</vt:lpstr>
      <vt:lpstr>Presentazione standard di PowerPoint</vt:lpstr>
      <vt:lpstr>Presentazione standard di PowerPoint</vt:lpstr>
      <vt:lpstr>CONCLUSIONI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>Daniele Filippi</cp:lastModifiedBy>
  <cp:revision>9</cp:revision>
  <dcterms:modified xsi:type="dcterms:W3CDTF">2026-09-17T14:55:03Z</dcterms:modified>
  <dc:language>it-IT</dc:language>
</cp:coreProperties>
</file>